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18"/>
  </p:notesMasterIdLst>
  <p:handoutMasterIdLst>
    <p:handoutMasterId r:id="rId19"/>
  </p:handoutMasterIdLst>
  <p:sldIdLst>
    <p:sldId id="256" r:id="rId4"/>
    <p:sldId id="441" r:id="rId5"/>
    <p:sldId id="438" r:id="rId6"/>
    <p:sldId id="442" r:id="rId7"/>
    <p:sldId id="453" r:id="rId8"/>
    <p:sldId id="443" r:id="rId9"/>
    <p:sldId id="446" r:id="rId10"/>
    <p:sldId id="447" r:id="rId11"/>
    <p:sldId id="445" r:id="rId12"/>
    <p:sldId id="448" r:id="rId13"/>
    <p:sldId id="444" r:id="rId14"/>
    <p:sldId id="449" r:id="rId15"/>
    <p:sldId id="455" r:id="rId16"/>
    <p:sldId id="454" r:id="rId1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 unknown" initials="un" lastIdx="11" clrIdx="0"/>
  <p:cmAuthor id="1" name="Mark Constas" initials="M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80300" autoAdjust="0"/>
  </p:normalViewPr>
  <p:slideViewPr>
    <p:cSldViewPr>
      <p:cViewPr varScale="1">
        <p:scale>
          <a:sx n="130" d="100"/>
          <a:sy n="130" d="100"/>
        </p:scale>
        <p:origin x="542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0"/>
    </p:cViewPr>
  </p:sorterViewPr>
  <p:notesViewPr>
    <p:cSldViewPr>
      <p:cViewPr varScale="1">
        <p:scale>
          <a:sx n="82" d="100"/>
          <a:sy n="82" d="100"/>
        </p:scale>
        <p:origin x="-1962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E27A8-4892-4154-B52D-D6DF57E64DF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E82F-0DA1-4CAE-A04F-3CD0157631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98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1F709-1019-4B5E-A58B-2717B614BF2E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74382-BF8E-4DDF-96A0-73C4B7F6E3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6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03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5CC4-B367-4478-A1BC-DD481B180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897CD-7F5F-49CC-9EFF-D669730FA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F5331-51F2-4B57-B29E-0E046D41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4C49-8E1D-43EF-A29A-8F0293BCD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C77F-CE4B-411F-8DEC-7796D850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BDA9-8DAF-4A96-A45A-C904E65B4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3315-7CB4-49FA-BDC9-2647988B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A5C9C-BDE1-4F2B-87D7-D7B8414A7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0688E-26BF-42CB-9B20-3F245BC68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0241-5CFE-4131-8F4C-765668E11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F91BA-7238-4992-866A-3F6456D1E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512E-2F75-4124-8CF6-6E27E5D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A925-979D-46BB-B0C8-3B20DE5AB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52B4-3E4C-4C49-9DFC-822C9339D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97987-5A7C-4D1F-9764-AC62594E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F224-FC5C-4FF6-B592-957DB1AAB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CCED-BE80-4923-85BC-3A994D1F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5193-FE29-4994-8F0D-48BB119C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461D-004A-462B-B444-A44B43D17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3D0B0-0FF7-481A-8C5E-E1C2DD9F1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1F2D-9577-4D5D-AA0B-292890EE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5CF60-CC65-408B-85CF-DDCDC96AF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0A39545-C29A-4219-9954-8CBAD17CD477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9042F12-B1C6-4FC0-98D0-EC25156C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BB05BFC-9CD9-43B3-8F3E-99C41BBB7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Georgia" pitchFamily="18" charset="0"/>
              </a:rPr>
              <a:t/>
            </a:r>
            <a:br>
              <a:rPr lang="en-US" sz="2800" dirty="0" smtClean="0">
                <a:latin typeface="Georgia" pitchFamily="18" charset="0"/>
              </a:rPr>
            </a:br>
            <a:r>
              <a:rPr lang="en-US" sz="2800" dirty="0" smtClean="0">
                <a:latin typeface="Georgia" pitchFamily="18" charset="0"/>
              </a:rPr>
              <a:t>Christopher </a:t>
            </a:r>
            <a:r>
              <a:rPr lang="en-US" sz="2800" dirty="0">
                <a:latin typeface="Georgia" pitchFamily="18" charset="0"/>
              </a:rPr>
              <a:t>B. </a:t>
            </a:r>
            <a:r>
              <a:rPr lang="en-US" sz="2800" dirty="0" smtClean="0">
                <a:latin typeface="Georgia" pitchFamily="18" charset="0"/>
              </a:rPr>
              <a:t>Barrett</a:t>
            </a:r>
            <a:r>
              <a:rPr lang="en-US" sz="2700" dirty="0" smtClean="0">
                <a:latin typeface="Georgia" pitchFamily="18" charset="0"/>
              </a:rPr>
              <a:t/>
            </a:r>
            <a:br>
              <a:rPr lang="en-US" sz="2700" dirty="0" smtClean="0">
                <a:latin typeface="Georgia" pitchFamily="18" charset="0"/>
              </a:rPr>
            </a:br>
            <a:r>
              <a:rPr lang="en-US" sz="2700" dirty="0" smtClean="0">
                <a:latin typeface="Georgia" pitchFamily="18" charset="0"/>
              </a:rPr>
              <a:t>STAARS Program and GSA Workshop</a:t>
            </a:r>
            <a:r>
              <a:rPr lang="en-US" sz="2700" dirty="0">
                <a:latin typeface="Georgia" pitchFamily="18" charset="0"/>
              </a:rPr>
              <a:t/>
            </a:r>
            <a:br>
              <a:rPr lang="en-US" sz="2700" dirty="0">
                <a:latin typeface="Georgia" pitchFamily="18" charset="0"/>
              </a:rPr>
            </a:br>
            <a:r>
              <a:rPr lang="en-US" sz="2700" dirty="0">
                <a:latin typeface="Georgia" pitchFamily="18" charset="0"/>
              </a:rPr>
              <a:t>Charles H. </a:t>
            </a:r>
            <a:r>
              <a:rPr lang="en-US" sz="2700">
                <a:latin typeface="Georgia" pitchFamily="18" charset="0"/>
              </a:rPr>
              <a:t>Dyson School, Cornell University</a:t>
            </a:r>
            <a:br>
              <a:rPr lang="en-US" sz="2700">
                <a:latin typeface="Georgia" pitchFamily="18" charset="0"/>
              </a:rPr>
            </a:br>
            <a:r>
              <a:rPr lang="en-US" sz="2700" smtClean="0">
                <a:latin typeface="Georgia" pitchFamily="18" charset="0"/>
              </a:rPr>
              <a:t>September </a:t>
            </a:r>
            <a:r>
              <a:rPr lang="en-US" sz="2700" dirty="0" smtClean="0">
                <a:latin typeface="Georgia" pitchFamily="18" charset="0"/>
              </a:rPr>
              <a:t>25, 2019</a:t>
            </a:r>
            <a:br>
              <a:rPr lang="en-US" sz="2700" dirty="0" smtClean="0">
                <a:latin typeface="Georgia" pitchFamily="18" charset="0"/>
              </a:rPr>
            </a:br>
            <a:endParaRPr lang="en-US" sz="27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706" y="22860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All Things Grants:</a:t>
            </a:r>
          </a:p>
          <a:p>
            <a:pPr algn="ctr"/>
            <a:r>
              <a:rPr lang="en-US" sz="3200" b="1" dirty="0" smtClean="0">
                <a:latin typeface="Georgia" pitchFamily="18" charset="0"/>
              </a:rPr>
              <a:t>Some </a:t>
            </a:r>
            <a:r>
              <a:rPr lang="en-US" sz="3200" b="1" dirty="0">
                <a:latin typeface="Georgia" pitchFamily="18" charset="0"/>
              </a:rPr>
              <a:t>Insights on </a:t>
            </a:r>
            <a:r>
              <a:rPr lang="en-US" sz="3200" b="1" dirty="0" smtClean="0">
                <a:latin typeface="Georgia" pitchFamily="18" charset="0"/>
              </a:rPr>
              <a:t>Successful</a:t>
            </a:r>
          </a:p>
          <a:p>
            <a:pPr algn="ctr"/>
            <a:r>
              <a:rPr lang="en-US" sz="3200" b="1" dirty="0" smtClean="0">
                <a:latin typeface="Georgia" pitchFamily="18" charset="0"/>
              </a:rPr>
              <a:t>(and </a:t>
            </a:r>
            <a:r>
              <a:rPr lang="en-US" sz="3200" b="1" dirty="0">
                <a:latin typeface="Georgia" pitchFamily="18" charset="0"/>
              </a:rPr>
              <a:t>Not So </a:t>
            </a:r>
            <a:r>
              <a:rPr lang="en-US" sz="3200" b="1" dirty="0" smtClean="0">
                <a:latin typeface="Georgia" pitchFamily="18" charset="0"/>
              </a:rPr>
              <a:t>Successful)</a:t>
            </a:r>
          </a:p>
          <a:p>
            <a:pPr algn="ctr"/>
            <a:r>
              <a:rPr lang="en-US" sz="3200" b="1" dirty="0" smtClean="0">
                <a:latin typeface="Georgia" pitchFamily="18" charset="0"/>
              </a:rPr>
              <a:t>Research </a:t>
            </a:r>
            <a:r>
              <a:rPr lang="en-US" sz="3200" b="1" dirty="0" err="1" smtClean="0">
                <a:latin typeface="Georgia" pitchFamily="18" charset="0"/>
              </a:rPr>
              <a:t>Grantsmanship</a:t>
            </a:r>
            <a:endParaRPr lang="en-US" sz="3200" b="1" dirty="0" smtClean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" y="955613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itchFamily="18" charset="0"/>
              </a:rPr>
              <a:t>Read the instructions!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The program solicitation will usually bring out the key areas (incl. buzzwords </a:t>
            </a:r>
            <a:r>
              <a:rPr lang="en-US" sz="2400" dirty="0" smtClean="0">
                <a:latin typeface="Georgia" pitchFamily="18" charset="0"/>
                <a:sym typeface="Wingdings" panose="05000000000000000000" pitchFamily="2" charset="2"/>
              </a:rPr>
              <a:t> </a:t>
            </a:r>
            <a:r>
              <a:rPr lang="en-US" sz="2400" dirty="0" smtClean="0">
                <a:latin typeface="Georgia" pitchFamily="18" charset="0"/>
              </a:rPr>
              <a:t>) to emphasize. 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Failure to follow submission instructions precisely commonly leads to outright rejection. Pay attention to the details!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Read the relevant literature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Know where </a:t>
            </a:r>
            <a:r>
              <a:rPr lang="en-US" sz="2400" dirty="0" smtClean="0">
                <a:latin typeface="Georgia" pitchFamily="18" charset="0"/>
              </a:rPr>
              <a:t>the current research frontier lies. </a:t>
            </a:r>
            <a:r>
              <a:rPr lang="en-US" sz="2400" dirty="0" smtClean="0">
                <a:latin typeface="Georgia" pitchFamily="18" charset="0"/>
              </a:rPr>
              <a:t>Keep lit review brief, </a:t>
            </a:r>
            <a:r>
              <a:rPr lang="en-US" sz="2400" dirty="0" smtClean="0">
                <a:latin typeface="Georgia" pitchFamily="18" charset="0"/>
              </a:rPr>
              <a:t>but cite seminal/current work you build on</a:t>
            </a:r>
            <a:r>
              <a:rPr lang="en-US" sz="2400" dirty="0" smtClean="0">
                <a:latin typeface="Georgia" pitchFamily="18" charset="0"/>
              </a:rPr>
              <a:t>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Read other (un)successful proposals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If asked, colleagues and program officers will often share prior proposals related to your proposed theme.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Query program officers about their perceived weaknesses.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858000" y="1501"/>
            <a:ext cx="2286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Reading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281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981075"/>
            <a:ext cx="9067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itchFamily="18" charset="0"/>
              </a:rPr>
              <a:t>Abstract and 1</a:t>
            </a:r>
            <a:r>
              <a:rPr lang="en-US" sz="2400" b="1" baseline="30000" dirty="0" smtClean="0">
                <a:latin typeface="Georgia" pitchFamily="18" charset="0"/>
              </a:rPr>
              <a:t>st</a:t>
            </a:r>
            <a:r>
              <a:rPr lang="en-US" sz="2400" b="1" dirty="0" smtClean="0">
                <a:latin typeface="Georgia" pitchFamily="18" charset="0"/>
              </a:rPr>
              <a:t> page are </a:t>
            </a:r>
            <a:r>
              <a:rPr lang="en-US" sz="2400" b="1" dirty="0" smtClean="0">
                <a:latin typeface="Georgia" pitchFamily="18" charset="0"/>
              </a:rPr>
              <a:t>make-or-break: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Only </a:t>
            </a:r>
            <a:r>
              <a:rPr lang="en-US" sz="2400" dirty="0" smtClean="0">
                <a:latin typeface="Georgia" pitchFamily="18" charset="0"/>
              </a:rPr>
              <a:t>thing all </a:t>
            </a:r>
            <a:r>
              <a:rPr lang="en-US" sz="2400" dirty="0" smtClean="0">
                <a:latin typeface="Georgia" pitchFamily="18" charset="0"/>
              </a:rPr>
              <a:t>reviewers/POs </a:t>
            </a:r>
            <a:r>
              <a:rPr lang="en-US" sz="2400" dirty="0" smtClean="0">
                <a:latin typeface="Georgia" pitchFamily="18" charset="0"/>
              </a:rPr>
              <a:t>read. POs use </a:t>
            </a:r>
            <a:r>
              <a:rPr lang="en-US" sz="2400" dirty="0" smtClean="0">
                <a:latin typeface="Georgia" pitchFamily="18" charset="0"/>
              </a:rPr>
              <a:t>to </a:t>
            </a:r>
            <a:r>
              <a:rPr lang="en-US" sz="2400" dirty="0" smtClean="0">
                <a:latin typeface="Georgia" pitchFamily="18" charset="0"/>
              </a:rPr>
              <a:t>assign </a:t>
            </a:r>
            <a:r>
              <a:rPr lang="en-US" sz="2400" dirty="0" smtClean="0">
                <a:latin typeface="Georgia" pitchFamily="18" charset="0"/>
              </a:rPr>
              <a:t>reviewers</a:t>
            </a:r>
            <a:r>
              <a:rPr lang="en-US" sz="2400" dirty="0" smtClean="0">
                <a:latin typeface="Georgia" pitchFamily="18" charset="0"/>
              </a:rPr>
              <a:t>. 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Review panelists in major competitions handle many (often 15-50) proposals. Catch their interest right away. 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POs/panelists are non-specialists. Make your case clearly.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</a:t>
            </a:r>
            <a:r>
              <a:rPr lang="en-US" sz="2400" dirty="0" smtClean="0">
                <a:latin typeface="Georgia" pitchFamily="18" charset="0"/>
              </a:rPr>
              <a:t>escribe the conceptual forest not the technical trees: why does this matter? What outcomes and impacts to expect? 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Ask colleagues/</a:t>
            </a:r>
            <a:r>
              <a:rPr lang="en-US" sz="2400" dirty="0" err="1" smtClean="0">
                <a:latin typeface="Georgia" pitchFamily="18" charset="0"/>
              </a:rPr>
              <a:t>nonspecialist</a:t>
            </a:r>
            <a:r>
              <a:rPr lang="en-US" sz="2400" dirty="0" smtClean="0">
                <a:latin typeface="Georgia" pitchFamily="18" charset="0"/>
              </a:rPr>
              <a:t> friends to take 5-10 minutes to read and critique your 1</a:t>
            </a:r>
            <a:r>
              <a:rPr lang="en-US" sz="2400" baseline="30000" dirty="0" smtClean="0">
                <a:latin typeface="Georgia" pitchFamily="18" charset="0"/>
              </a:rPr>
              <a:t>st</a:t>
            </a:r>
            <a:r>
              <a:rPr lang="en-US" sz="2400" dirty="0" smtClean="0">
                <a:latin typeface="Georgia" pitchFamily="18" charset="0"/>
              </a:rPr>
              <a:t> page/abstract</a:t>
            </a:r>
            <a:endParaRPr lang="en-US" sz="2400" dirty="0">
              <a:latin typeface="Georgia" pitchFamily="18" charset="0"/>
            </a:endParaRPr>
          </a:p>
          <a:p>
            <a:endParaRPr lang="en-US" sz="2400" b="1" dirty="0" smtClean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Be clear and concise </a:t>
            </a: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You need to market the research. Persuasive writing differs subtly from scientific writing. 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Rewrite and edit ruthlessly … ‘shitty first drafts’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599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293" y="1143000"/>
            <a:ext cx="89153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itchFamily="18" charset="0"/>
              </a:rPr>
              <a:t>Budgets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Draft a budget early, establish what is feasible and cost effective, then design </a:t>
            </a:r>
            <a:r>
              <a:rPr lang="en-US" sz="2400" dirty="0" smtClean="0">
                <a:latin typeface="Georgia" pitchFamily="18" charset="0"/>
              </a:rPr>
              <a:t>accordingly. 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Get early input from accounting staff on </a:t>
            </a:r>
            <a:r>
              <a:rPr lang="en-US" sz="2400" dirty="0" smtClean="0">
                <a:latin typeface="Georgia" pitchFamily="18" charset="0"/>
              </a:rPr>
              <a:t>budget/justification. Don’t forget little things (e.g., visas, airport transfers)</a:t>
            </a:r>
            <a:endParaRPr lang="en-US" sz="2400" b="1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Delicate </a:t>
            </a:r>
            <a:r>
              <a:rPr lang="en-US" sz="2400" dirty="0" smtClean="0">
                <a:latin typeface="Georgia" pitchFamily="18" charset="0"/>
              </a:rPr>
              <a:t>balance b/n </a:t>
            </a:r>
            <a:r>
              <a:rPr lang="en-US" sz="2400" dirty="0" err="1" smtClean="0">
                <a:latin typeface="Georgia" pitchFamily="18" charset="0"/>
              </a:rPr>
              <a:t>underbudgeting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and </a:t>
            </a:r>
            <a:r>
              <a:rPr lang="en-US" sz="2400" dirty="0" smtClean="0">
                <a:latin typeface="Georgia" pitchFamily="18" charset="0"/>
              </a:rPr>
              <a:t>padding. </a:t>
            </a:r>
            <a:r>
              <a:rPr lang="en-US" sz="2400" dirty="0" smtClean="0">
                <a:latin typeface="Georgia" pitchFamily="18" charset="0"/>
              </a:rPr>
              <a:t>When permitted, build in a small buffer for FX/fare fluctuations, etc.</a:t>
            </a: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Know the matching expectations (formal and informal</a:t>
            </a:r>
            <a:r>
              <a:rPr lang="en-US" sz="2400" dirty="0" smtClean="0">
                <a:latin typeface="Georgia" pitchFamily="18" charset="0"/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Indirect costs </a:t>
            </a:r>
            <a:r>
              <a:rPr lang="en-US" sz="2400" dirty="0" smtClean="0">
                <a:latin typeface="Georgia" pitchFamily="18" charset="0"/>
                <a:sym typeface="Wingdings" panose="05000000000000000000" pitchFamily="2" charset="2"/>
              </a:rPr>
              <a:t> </a:t>
            </a: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Empirical Study Design</a:t>
            </a:r>
            <a:endParaRPr lang="en-US" sz="2400" b="1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If you plan to collect data, explain precisely the design: sample size (power calculations), etc. </a:t>
            </a: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705600" y="1501"/>
            <a:ext cx="2438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Arithmetic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358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" y="1371600"/>
            <a:ext cx="89153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itchFamily="18" charset="0"/>
              </a:rPr>
              <a:t>You won a research award … congratulations! </a:t>
            </a:r>
            <a:r>
              <a:rPr lang="en-US" sz="2400" b="1" dirty="0" smtClean="0">
                <a:latin typeface="Georgia" pitchFamily="18" charset="0"/>
                <a:sym typeface="Wingdings" panose="05000000000000000000" pitchFamily="2" charset="2"/>
              </a:rPr>
              <a:t> </a:t>
            </a:r>
            <a:endParaRPr lang="en-US" sz="2400" b="1" dirty="0">
              <a:latin typeface="Georgia" pitchFamily="18" charset="0"/>
            </a:endParaRPr>
          </a:p>
          <a:p>
            <a:endParaRPr lang="en-US" sz="2400" b="1" dirty="0" smtClean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Contracting Details</a:t>
            </a:r>
            <a:endParaRPr lang="en-US" sz="2400" b="1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Check/know </a:t>
            </a:r>
            <a:r>
              <a:rPr lang="en-US" sz="2400" dirty="0" smtClean="0">
                <a:latin typeface="Georgia" pitchFamily="18" charset="0"/>
              </a:rPr>
              <a:t>the intellectual property rights provisions! 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Be clear about budget variance rules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Find out amendment options … just in case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Know and heed the reporting requirements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Get </a:t>
            </a:r>
            <a:r>
              <a:rPr lang="en-US" sz="2400" dirty="0" err="1" smtClean="0">
                <a:latin typeface="Georgia" pitchFamily="18" charset="0"/>
              </a:rPr>
              <a:t>subawards</a:t>
            </a:r>
            <a:r>
              <a:rPr lang="en-US" sz="2400" dirty="0" smtClean="0">
                <a:latin typeface="Georgia" pitchFamily="18" charset="0"/>
              </a:rPr>
              <a:t> established promptly (they take time </a:t>
            </a:r>
            <a:r>
              <a:rPr lang="en-US" sz="2400" dirty="0" smtClean="0">
                <a:latin typeface="Georgia" pitchFamily="18" charset="0"/>
                <a:sym typeface="Wingdings" pitchFamily="2" charset="2"/>
              </a:rPr>
              <a:t> )</a:t>
            </a:r>
            <a:endParaRPr lang="en-US" sz="2400" dirty="0" smtClean="0">
              <a:latin typeface="Georgia" pitchFamily="18" charset="0"/>
            </a:endParaRP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Institutional Review Board </a:t>
            </a:r>
          </a:p>
          <a:p>
            <a:r>
              <a:rPr lang="en-US" sz="2400" dirty="0" smtClean="0">
                <a:latin typeface="Georgia" pitchFamily="18" charset="0"/>
              </a:rPr>
              <a:t>– </a:t>
            </a:r>
            <a:r>
              <a:rPr lang="en-US" sz="2400" dirty="0">
                <a:latin typeface="Georgia" pitchFamily="18" charset="0"/>
              </a:rPr>
              <a:t>D</a:t>
            </a:r>
            <a:r>
              <a:rPr lang="en-US" sz="2400" dirty="0" smtClean="0">
                <a:latin typeface="Georgia" pitchFamily="18" charset="0"/>
              </a:rPr>
              <a:t>o it promptly/accurately</a:t>
            </a:r>
            <a:r>
              <a:rPr lang="en-US" sz="2400" dirty="0" smtClean="0">
                <a:latin typeface="Georgia" pitchFamily="18" charset="0"/>
              </a:rPr>
              <a:t>! Allow adequate time</a:t>
            </a: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724400" y="1501"/>
            <a:ext cx="441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If successful … </a:t>
            </a: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  <a:sym typeface="Wingdings" panose="05000000000000000000" pitchFamily="2" charset="2"/>
              </a:rPr>
              <a:t> 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600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baka Oromo 2006 043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08" y="-20207"/>
            <a:ext cx="9173308" cy="687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1" y="1029615"/>
            <a:ext cx="891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Georgia" pitchFamily="18" charset="0"/>
              </a:rPr>
              <a:t>	Thank you for your time and attention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eorgia" pitchFamily="18" charset="0"/>
              </a:rPr>
              <a:t>Comments/questions?</a:t>
            </a:r>
            <a:endParaRPr lang="en-US" sz="2800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5"/>
          <p:cNvSpPr txBox="1">
            <a:spLocks/>
          </p:cNvSpPr>
          <p:nvPr/>
        </p:nvSpPr>
        <p:spPr bwMode="auto">
          <a:xfrm>
            <a:off x="6324600" y="39015"/>
            <a:ext cx="281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Thank you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81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2265" y="971657"/>
            <a:ext cx="86868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itchFamily="18" charset="0"/>
              </a:rPr>
              <a:t>Why is </a:t>
            </a:r>
            <a:r>
              <a:rPr lang="en-US" sz="2400" b="1" dirty="0" err="1" smtClean="0">
                <a:latin typeface="Georgia" pitchFamily="18" charset="0"/>
              </a:rPr>
              <a:t>grantsmanship</a:t>
            </a:r>
            <a:r>
              <a:rPr lang="en-US" sz="2400" b="1" dirty="0" smtClean="0">
                <a:latin typeface="Georgia" pitchFamily="18" charset="0"/>
              </a:rPr>
              <a:t> important?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Georgia" pitchFamily="18" charset="0"/>
              </a:rPr>
              <a:t>Resources</a:t>
            </a:r>
          </a:p>
          <a:p>
            <a:pPr marL="512763"/>
            <a:r>
              <a:rPr lang="en-US" sz="2400" dirty="0" smtClean="0">
                <a:latin typeface="Georgia" pitchFamily="18" charset="0"/>
              </a:rPr>
              <a:t>Research costs $. Grants are typically the main source.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400" b="1" dirty="0" smtClean="0">
                <a:latin typeface="Georgia" pitchFamily="18" charset="0"/>
              </a:rPr>
              <a:t>Visibility</a:t>
            </a:r>
          </a:p>
          <a:p>
            <a:pPr marL="512763"/>
            <a:r>
              <a:rPr lang="en-US" sz="2400" dirty="0" err="1" smtClean="0">
                <a:latin typeface="Georgia" pitchFamily="18" charset="0"/>
              </a:rPr>
              <a:t>Grantsmaking</a:t>
            </a:r>
            <a:r>
              <a:rPr lang="en-US" sz="2400" dirty="0" smtClean="0">
                <a:latin typeface="Georgia" pitchFamily="18" charset="0"/>
              </a:rPr>
              <a:t> organizations take a keen interest in the results of projects they fund. Built-in audience for your work and often dissemination/publicity as well.</a:t>
            </a:r>
            <a:endParaRPr lang="en-US" sz="1000" b="1" dirty="0" smtClean="0">
              <a:latin typeface="Georgia" pitchFamily="18" charset="0"/>
            </a:endParaRPr>
          </a:p>
          <a:p>
            <a:pPr marL="457200" indent="-457200">
              <a:buAutoNum type="arabicPeriod" startAt="3"/>
            </a:pPr>
            <a:r>
              <a:rPr lang="en-US" sz="2400" b="1" dirty="0" smtClean="0">
                <a:latin typeface="Georgia" pitchFamily="18" charset="0"/>
              </a:rPr>
              <a:t>Linkages</a:t>
            </a:r>
            <a:endParaRPr lang="en-US" sz="2400" dirty="0">
              <a:latin typeface="Georgia" pitchFamily="18" charset="0"/>
            </a:endParaRPr>
          </a:p>
          <a:p>
            <a:r>
              <a:rPr lang="en-US" sz="2400" dirty="0" smtClean="0">
                <a:latin typeface="Georgia" pitchFamily="18" charset="0"/>
              </a:rPr>
              <a:t>       Reviewers/program officers can often link you to people,   </a:t>
            </a:r>
          </a:p>
          <a:p>
            <a:r>
              <a:rPr lang="en-US" sz="2400" dirty="0"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      groups or new work underway of which you were unaware.</a:t>
            </a:r>
          </a:p>
          <a:p>
            <a:pPr marL="457200" indent="-457200">
              <a:buAutoNum type="arabicPeriod" startAt="4"/>
            </a:pPr>
            <a:r>
              <a:rPr lang="en-US" sz="2400" b="1" dirty="0" smtClean="0">
                <a:latin typeface="Georgia" pitchFamily="18" charset="0"/>
              </a:rPr>
              <a:t>Feedback</a:t>
            </a:r>
          </a:p>
          <a:p>
            <a:r>
              <a:rPr lang="en-US" sz="2400" dirty="0"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      Early constructive criticism improves research quality</a:t>
            </a:r>
          </a:p>
          <a:p>
            <a:pPr marL="457200" indent="-457200">
              <a:buAutoNum type="arabicPeriod" startAt="5"/>
            </a:pPr>
            <a:r>
              <a:rPr lang="en-US" sz="2400" b="1" dirty="0" smtClean="0">
                <a:latin typeface="Georgia" pitchFamily="18" charset="0"/>
              </a:rPr>
              <a:t>Success breeds success</a:t>
            </a:r>
          </a:p>
          <a:p>
            <a:r>
              <a:rPr lang="en-US" sz="2400" dirty="0"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      Successful grants often bring noncompetitive follow-on $.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endParaRPr lang="en-US" sz="2400" b="1" dirty="0" smtClean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Introduction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67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8107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Georgia" pitchFamily="18" charset="0"/>
              </a:rPr>
              <a:t>Lots of grants experience: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&gt;75 external grant awards up to $3.6m each, total &gt;$32m.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Most are competitive project grants from </a:t>
            </a:r>
            <a:r>
              <a:rPr lang="en-US" sz="2400" dirty="0" smtClean="0">
                <a:latin typeface="Georgia" pitchFamily="18" charset="0"/>
              </a:rPr>
              <a:t>gov’t (NSF</a:t>
            </a:r>
            <a:r>
              <a:rPr lang="en-US" sz="2400" dirty="0" smtClean="0">
                <a:latin typeface="Georgia" pitchFamily="18" charset="0"/>
              </a:rPr>
              <a:t>, USAID, USDA, DOE</a:t>
            </a:r>
            <a:r>
              <a:rPr lang="en-US" sz="2400" dirty="0" smtClean="0">
                <a:latin typeface="Georgia" pitchFamily="18" charset="0"/>
              </a:rPr>
              <a:t>, </a:t>
            </a:r>
            <a:r>
              <a:rPr lang="en-US" sz="2400" dirty="0">
                <a:latin typeface="Georgia" pitchFamily="18" charset="0"/>
              </a:rPr>
              <a:t>EC, </a:t>
            </a:r>
            <a:r>
              <a:rPr lang="en-US" sz="2400" dirty="0" err="1" smtClean="0">
                <a:latin typeface="Georgia" pitchFamily="18" charset="0"/>
              </a:rPr>
              <a:t>DfID</a:t>
            </a:r>
            <a:r>
              <a:rPr lang="en-US" sz="2400" dirty="0">
                <a:latin typeface="Georgia" pitchFamily="18" charset="0"/>
              </a:rPr>
              <a:t>, </a:t>
            </a:r>
            <a:r>
              <a:rPr lang="en-US" sz="2400" dirty="0" err="1" smtClean="0">
                <a:latin typeface="Georgia" pitchFamily="18" charset="0"/>
              </a:rPr>
              <a:t>AusAID</a:t>
            </a:r>
            <a:r>
              <a:rPr lang="en-US" sz="2400" dirty="0" smtClean="0">
                <a:latin typeface="Georgia" pitchFamily="18" charset="0"/>
              </a:rPr>
              <a:t>), multilateral (World Bank, </a:t>
            </a:r>
            <a:r>
              <a:rPr lang="en-US" sz="2400" dirty="0">
                <a:latin typeface="Georgia" pitchFamily="18" charset="0"/>
              </a:rPr>
              <a:t>3ie, </a:t>
            </a:r>
            <a:r>
              <a:rPr lang="en-US" sz="2400" dirty="0" err="1" smtClean="0">
                <a:latin typeface="Georgia" pitchFamily="18" charset="0"/>
              </a:rPr>
              <a:t>AfDB</a:t>
            </a:r>
            <a:r>
              <a:rPr lang="en-US" sz="2400" dirty="0" smtClean="0">
                <a:latin typeface="Georgia" pitchFamily="18" charset="0"/>
              </a:rPr>
              <a:t>), foundations (BMGF</a:t>
            </a:r>
            <a:r>
              <a:rPr lang="en-US" sz="2400" dirty="0" smtClean="0">
                <a:latin typeface="Georgia" pitchFamily="18" charset="0"/>
              </a:rPr>
              <a:t>, </a:t>
            </a:r>
            <a:r>
              <a:rPr lang="en-US" sz="2400" dirty="0" smtClean="0">
                <a:latin typeface="Georgia" pitchFamily="18" charset="0"/>
              </a:rPr>
              <a:t>Pew, Rockefeller), etc</a:t>
            </a:r>
            <a:r>
              <a:rPr lang="en-US" sz="2400" dirty="0" smtClean="0">
                <a:latin typeface="Georgia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Competitive </a:t>
            </a:r>
            <a:r>
              <a:rPr lang="en-US" sz="2400" dirty="0" smtClean="0">
                <a:latin typeface="Georgia" pitchFamily="18" charset="0"/>
              </a:rPr>
              <a:t>successes have elicited multiple – some large! </a:t>
            </a:r>
            <a:r>
              <a:rPr lang="en-US" sz="2400" dirty="0">
                <a:latin typeface="Georgia" pitchFamily="18" charset="0"/>
              </a:rPr>
              <a:t>–</a:t>
            </a:r>
            <a:r>
              <a:rPr lang="en-US" sz="2400" dirty="0" smtClean="0">
                <a:latin typeface="Georgia" pitchFamily="18" charset="0"/>
              </a:rPr>
              <a:t> invited awards (WB, RF, Gates, Pew, USAID, FAO, USIC, etc.)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Review regularly for NSF, USAID, etc. Frequent panelist.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Helped create/run large university seed grant program 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u="sng" dirty="0" smtClean="0">
                <a:latin typeface="Georgia" pitchFamily="18" charset="0"/>
              </a:rPr>
              <a:t>But narrow: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Empirical development/agricultural economist focused on micro and policy-related issues, mainly in Africa. 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Never PI on proposals to </a:t>
            </a:r>
            <a:r>
              <a:rPr lang="en-US" sz="2400" dirty="0" smtClean="0">
                <a:latin typeface="Georgia" pitchFamily="18" charset="0"/>
              </a:rPr>
              <a:t>NIH. </a:t>
            </a: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My qualifications/ limitations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1361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Basic process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498" y="5536135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itchFamily="18" charset="0"/>
              </a:rPr>
              <a:t>It takes </a:t>
            </a:r>
            <a:r>
              <a:rPr lang="en-US" sz="2400" b="1" dirty="0" smtClean="0">
                <a:solidFill>
                  <a:srgbClr val="FF0000"/>
                </a:solidFill>
                <a:latin typeface="Georgia" pitchFamily="18" charset="0"/>
              </a:rPr>
              <a:t>TIME</a:t>
            </a:r>
            <a:r>
              <a:rPr lang="en-US" sz="2400" b="1" dirty="0" smtClean="0"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… both to prepare winning proposals and to do the work. Apply early and </a:t>
            </a:r>
            <a:r>
              <a:rPr lang="en-US" sz="2400" dirty="0">
                <a:latin typeface="Georgia" pitchFamily="18" charset="0"/>
              </a:rPr>
              <a:t>often. </a:t>
            </a:r>
            <a:r>
              <a:rPr lang="en-US" sz="2400" dirty="0" smtClean="0">
                <a:latin typeface="Georgia" pitchFamily="18" charset="0"/>
              </a:rPr>
              <a:t>(Note: worst </a:t>
            </a:r>
            <a:r>
              <a:rPr lang="en-US" sz="2400" dirty="0">
                <a:latin typeface="Georgia" pitchFamily="18" charset="0"/>
              </a:rPr>
              <a:t>case </a:t>
            </a:r>
            <a:r>
              <a:rPr lang="en-US" sz="2400" dirty="0" smtClean="0">
                <a:latin typeface="Georgia" pitchFamily="18" charset="0"/>
              </a:rPr>
              <a:t>= no successful proposals; 2</a:t>
            </a:r>
            <a:r>
              <a:rPr lang="en-US" sz="2400" baseline="30000" dirty="0" smtClean="0">
                <a:latin typeface="Georgia" pitchFamily="18" charset="0"/>
              </a:rPr>
              <a:t>nd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n-US" sz="2400" dirty="0">
                <a:latin typeface="Georgia" pitchFamily="18" charset="0"/>
              </a:rPr>
              <a:t>worst </a:t>
            </a:r>
            <a:r>
              <a:rPr lang="en-US" sz="2400" dirty="0" smtClean="0">
                <a:latin typeface="Georgia" pitchFamily="18" charset="0"/>
              </a:rPr>
              <a:t>case = all proposals successful)</a:t>
            </a:r>
            <a:endParaRPr lang="en-US" sz="24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499" y="1427536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Develop idea/ prelim findings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8443" y="3482088"/>
            <a:ext cx="18645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Search for grant sources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1740" y="2438400"/>
            <a:ext cx="186455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Develop base proposal/budget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498" y="45720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Contact POs/ submit LOI/EOI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457200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Redraft proposal/ Submit </a:t>
            </a:r>
            <a:r>
              <a:rPr lang="en-US" u="sng" dirty="0" smtClean="0"/>
              <a:t>on time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45720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Receive award/ reviews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34199" y="3643699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Negotiate contract details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40062" y="25908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Complete </a:t>
            </a:r>
            <a:r>
              <a:rPr lang="en-US" u="sng" dirty="0" smtClean="0"/>
              <a:t>all</a:t>
            </a:r>
            <a:r>
              <a:rPr lang="en-US" dirty="0" smtClean="0"/>
              <a:t> project steps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29800" y="1431666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File reports  </a:t>
            </a:r>
          </a:p>
          <a:p>
            <a:r>
              <a:rPr lang="en-US" u="sng" dirty="0" smtClean="0"/>
              <a:t>on time</a:t>
            </a:r>
            <a:endParaRPr lang="en-US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2438400" y="4556313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Draft proposal/ get feedback</a:t>
            </a:r>
            <a:endParaRPr lang="en-US" dirty="0"/>
          </a:p>
        </p:txBody>
      </p:sp>
      <p:sp>
        <p:nvSpPr>
          <p:cNvPr id="20" name="Curved Down Arrow 19"/>
          <p:cNvSpPr/>
          <p:nvPr/>
        </p:nvSpPr>
        <p:spPr>
          <a:xfrm flipH="1">
            <a:off x="2057397" y="998408"/>
            <a:ext cx="4876800" cy="429128"/>
          </a:xfrm>
          <a:prstGeom prst="curvedDownArrow">
            <a:avLst>
              <a:gd name="adj1" fmla="val 25000"/>
              <a:gd name="adj2" fmla="val 50000"/>
              <a:gd name="adj3" fmla="val 26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 flipH="1">
            <a:off x="1036319" y="2073867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flipH="1">
            <a:off x="1059617" y="3084731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flipH="1">
            <a:off x="1017121" y="4151531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057397" y="4895165"/>
            <a:ext cx="38100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305299" y="4941332"/>
            <a:ext cx="38100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6705601" y="4952215"/>
            <a:ext cx="23446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>
            <a:off x="7772400" y="4333797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>
            <a:off x="7689461" y="3330162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>
            <a:off x="7669236" y="2247228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300650" y="1831729"/>
            <a:ext cx="4404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Georgia" pitchFamily="18" charset="0"/>
              </a:rPr>
              <a:t>A rough funded research project development cycle</a:t>
            </a:r>
          </a:p>
          <a:p>
            <a:pPr algn="ctr"/>
            <a:r>
              <a:rPr lang="en-US" sz="2400" b="1" dirty="0" smtClean="0">
                <a:latin typeface="Georgia" pitchFamily="18" charset="0"/>
              </a:rPr>
              <a:t>(2-24 months to award)</a:t>
            </a:r>
          </a:p>
        </p:txBody>
      </p:sp>
    </p:spTree>
    <p:extLst>
      <p:ext uri="{BB962C8B-B14F-4D97-AF65-F5344CB8AC3E}">
        <p14:creationId xmlns:p14="http://schemas.microsoft.com/office/powerpoint/2010/main" val="391923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itchFamily="18" charset="0"/>
              </a:rPr>
              <a:t>The ‘7 </a:t>
            </a:r>
            <a:r>
              <a:rPr lang="en-US" sz="2400" b="1" dirty="0" smtClean="0">
                <a:latin typeface="Georgia" pitchFamily="18" charset="0"/>
              </a:rPr>
              <a:t>Rs’ of successful research grant proposals:</a:t>
            </a:r>
          </a:p>
          <a:p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 smtClean="0">
                <a:latin typeface="Georgia" pitchFamily="18" charset="0"/>
              </a:rPr>
              <a:t>Originality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 smtClean="0">
                <a:latin typeface="Georgia" pitchFamily="18" charset="0"/>
              </a:rPr>
              <a:t>Relevance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 smtClean="0">
                <a:latin typeface="Georgia" pitchFamily="18" charset="0"/>
              </a:rPr>
              <a:t>Relationships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 smtClean="0">
                <a:latin typeface="Georgia" pitchFamily="18" charset="0"/>
              </a:rPr>
              <a:t>Results</a:t>
            </a: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endParaRPr lang="en-US" sz="2400" b="1" dirty="0" smtClean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Reading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 smtClean="0">
                <a:latin typeface="Georgia" pitchFamily="18" charset="0"/>
              </a:rPr>
              <a:t>Writing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 smtClean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 smtClean="0">
                <a:latin typeface="Georgia" pitchFamily="18" charset="0"/>
              </a:rPr>
              <a:t>Arithmetic </a:t>
            </a: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Key principles: The </a:t>
            </a: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7 </a:t>
            </a:r>
            <a:r>
              <a:rPr lang="en-US" sz="3000" b="1" kern="0" dirty="0" err="1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16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itchFamily="18" charset="0"/>
              </a:rPr>
              <a:t>Innovative ideas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Agencies want interesting new ideas that improve a scientific field or the </a:t>
            </a:r>
            <a:r>
              <a:rPr lang="en-US" sz="2400" dirty="0">
                <a:latin typeface="Georgia" pitchFamily="18" charset="0"/>
              </a:rPr>
              <a:t>world… Especially for research and career development grants from scientific agencies (e.g., NSF</a:t>
            </a:r>
            <a:r>
              <a:rPr lang="en-US" sz="2400" dirty="0" smtClean="0">
                <a:latin typeface="Georgia" pitchFamily="18" charset="0"/>
              </a:rPr>
              <a:t>), but even true </a:t>
            </a:r>
            <a:r>
              <a:rPr lang="en-US" sz="2400" dirty="0">
                <a:latin typeface="Georgia" pitchFamily="18" charset="0"/>
              </a:rPr>
              <a:t>for training grants</a:t>
            </a: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Key issues:</a:t>
            </a: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Who reviews the proposals? Establish the sort of originality </a:t>
            </a:r>
            <a:r>
              <a:rPr lang="en-US" sz="2400" dirty="0" smtClean="0">
                <a:latin typeface="Georgia" pitchFamily="18" charset="0"/>
              </a:rPr>
              <a:t>reviewers/panel seek … </a:t>
            </a:r>
            <a:r>
              <a:rPr lang="en-US" sz="2400" dirty="0" err="1" smtClean="0">
                <a:latin typeface="Georgia" pitchFamily="18" charset="0"/>
              </a:rPr>
              <a:t>basic?applied?methods?evidence</a:t>
            </a:r>
            <a:r>
              <a:rPr lang="en-US" sz="2400" dirty="0" smtClean="0">
                <a:latin typeface="Georgia" pitchFamily="18" charset="0"/>
              </a:rPr>
              <a:t>?</a:t>
            </a: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Be clear: is novelty </a:t>
            </a:r>
            <a:r>
              <a:rPr lang="en-US" sz="2400" dirty="0" smtClean="0">
                <a:latin typeface="Georgia" pitchFamily="18" charset="0"/>
              </a:rPr>
              <a:t>in theory, methods, or empirical results?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Why is this interesting/important? 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If </a:t>
            </a:r>
            <a:r>
              <a:rPr lang="en-US" sz="2400" dirty="0" smtClean="0">
                <a:latin typeface="Georgia" pitchFamily="18" charset="0"/>
              </a:rPr>
              <a:t>empirics, clearly </a:t>
            </a:r>
            <a:r>
              <a:rPr lang="en-US" sz="2400" dirty="0">
                <a:latin typeface="Georgia" pitchFamily="18" charset="0"/>
              </a:rPr>
              <a:t>specify </a:t>
            </a:r>
            <a:r>
              <a:rPr lang="en-US" sz="2400" dirty="0" smtClean="0">
                <a:latin typeface="Georgia" pitchFamily="18" charset="0"/>
              </a:rPr>
              <a:t>hypotheses and explain what theory(</a:t>
            </a:r>
            <a:r>
              <a:rPr lang="en-US" sz="2400" dirty="0" err="1" smtClean="0">
                <a:latin typeface="Georgia" pitchFamily="18" charset="0"/>
              </a:rPr>
              <a:t>ies</a:t>
            </a:r>
            <a:r>
              <a:rPr lang="en-US" sz="2400" dirty="0" smtClean="0">
                <a:latin typeface="Georgia" pitchFamily="18" charset="0"/>
              </a:rPr>
              <a:t>) give rise to these hypotheses, how falsifiable/testable, identify prospective competing hypotheses, and make the identification strategy </a:t>
            </a:r>
            <a:r>
              <a:rPr lang="en-US" sz="2400" dirty="0" smtClean="0">
                <a:latin typeface="Georgia" pitchFamily="18" charset="0"/>
              </a:rPr>
              <a:t>clear.</a:t>
            </a: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Originality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609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itchFamily="18" charset="0"/>
              </a:rPr>
              <a:t>Relevance to the sponsor agency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Different </a:t>
            </a:r>
            <a:r>
              <a:rPr lang="en-US" sz="2400" dirty="0" err="1" smtClean="0">
                <a:latin typeface="Georgia" pitchFamily="18" charset="0"/>
              </a:rPr>
              <a:t>grantsmakers</a:t>
            </a:r>
            <a:r>
              <a:rPr lang="en-US" sz="2400" dirty="0" smtClean="0">
                <a:latin typeface="Georgia" pitchFamily="18" charset="0"/>
              </a:rPr>
              <a:t> want different things: basic vs. applied, disciplinary vs. problem-focused, sector-specific or not, etc. Know your </a:t>
            </a:r>
            <a:r>
              <a:rPr lang="en-US" sz="2400" dirty="0" smtClean="0">
                <a:latin typeface="Georgia" pitchFamily="18" charset="0"/>
              </a:rPr>
              <a:t>audience and tailor accordingly!</a:t>
            </a: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Adapt, don’t recycle, a proposal from </a:t>
            </a:r>
            <a:r>
              <a:rPr lang="en-US" sz="2400" dirty="0" smtClean="0">
                <a:latin typeface="Georgia" pitchFamily="18" charset="0"/>
              </a:rPr>
              <a:t>one agency to the </a:t>
            </a:r>
            <a:r>
              <a:rPr lang="en-US" sz="2400" dirty="0" smtClean="0">
                <a:latin typeface="Georgia" pitchFamily="18" charset="0"/>
              </a:rPr>
              <a:t>next</a:t>
            </a: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Relevance to the field/broader world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Especially for government-funded research, the agency has political masters … give them the ‘broader impacts’ summary they </a:t>
            </a:r>
            <a:r>
              <a:rPr lang="en-US" sz="2400" dirty="0">
                <a:latin typeface="Georgia" pitchFamily="18" charset="0"/>
              </a:rPr>
              <a:t>need to justify your </a:t>
            </a:r>
            <a:r>
              <a:rPr lang="en-US" sz="2400" dirty="0" smtClean="0">
                <a:latin typeface="Georgia" pitchFamily="18" charset="0"/>
              </a:rPr>
              <a:t>grant: how will your work help solve societal problems</a:t>
            </a:r>
            <a:r>
              <a:rPr lang="en-US" sz="2400" dirty="0" smtClean="0">
                <a:latin typeface="Georgia" pitchFamily="18" charset="0"/>
              </a:rPr>
              <a:t>? (WWBMS? rule @ BMGF)</a:t>
            </a: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Is the original discovery promised worth knowing? Why?</a:t>
            </a:r>
          </a:p>
          <a:p>
            <a:pPr marL="342900" indent="-342900"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Relevance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231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itchFamily="18" charset="0"/>
              </a:rPr>
              <a:t>Relationships w/program officer(s)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They don’t want to waste their time or yours. 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Ask them whether your ideas </a:t>
            </a:r>
            <a:r>
              <a:rPr lang="en-US" sz="2400" dirty="0" smtClean="0">
                <a:latin typeface="Georgia" pitchFamily="18" charset="0"/>
              </a:rPr>
              <a:t>are of interest to their program. </a:t>
            </a: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Find out how the review process works, who makes the decisions ultimately, and on what criteria.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Look </a:t>
            </a:r>
            <a:r>
              <a:rPr lang="en-US" sz="2400" dirty="0" smtClean="0">
                <a:latin typeface="Georgia" pitchFamily="18" charset="0"/>
              </a:rPr>
              <a:t>@/a</a:t>
            </a:r>
            <a:r>
              <a:rPr lang="en-US" sz="2400" dirty="0" smtClean="0">
                <a:latin typeface="Georgia" pitchFamily="18" charset="0"/>
              </a:rPr>
              <a:t>sk for </a:t>
            </a:r>
            <a:r>
              <a:rPr lang="en-US" sz="2400" dirty="0" smtClean="0">
                <a:latin typeface="Georgia" pitchFamily="18" charset="0"/>
              </a:rPr>
              <a:t>sample </a:t>
            </a:r>
            <a:r>
              <a:rPr lang="en-US" sz="2400" dirty="0" smtClean="0">
                <a:latin typeface="Georgia" pitchFamily="18" charset="0"/>
              </a:rPr>
              <a:t>successful proposals as models. </a:t>
            </a:r>
            <a:endParaRPr lang="en-US" sz="2400" dirty="0" smtClean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Ask them for feedback after a decision (esp. an adverse one!).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Relationships w/other investigators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Give others constructive, timely feedback and ask for same. 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Recognize others’ contributions … we all stand on the shoulders of giants. Crediting others in no way reduces your contributions. If anything, it enhances your credibility!</a:t>
            </a:r>
          </a:p>
          <a:p>
            <a:pPr marL="342900" indent="-342900"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943600" y="1501"/>
            <a:ext cx="3200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Relationships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749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itchFamily="18" charset="0"/>
              </a:rPr>
              <a:t>Agencies want some assurance a grant will pay off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Clearly articulated impact pathways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Is the research plan sound, in terms of data, methods, etc.? Why should funder believe findings will prove valid?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Is there a clear strategy for publication, uptake, etc.?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Track record of PI and team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Are PIs qualified to do the work? Pay attention to the </a:t>
            </a:r>
            <a:r>
              <a:rPr lang="en-US" sz="2400" dirty="0" err="1" smtClean="0">
                <a:latin typeface="Georgia" pitchFamily="18" charset="0"/>
              </a:rPr>
              <a:t>cvs</a:t>
            </a:r>
            <a:r>
              <a:rPr lang="en-US" sz="2400" dirty="0" smtClean="0">
                <a:latin typeface="Georgia" pitchFamily="18" charset="0"/>
              </a:rPr>
              <a:t>!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Do PIs have a record of delivering promised results? 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Especially for interdisciplinary projects, viability of the whole is crucial … sell the team! Do you have the right folks?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Preliminary data show the approach has promise</a:t>
            </a:r>
          </a:p>
          <a:p>
            <a:r>
              <a:rPr lang="en-US" sz="2400" dirty="0" smtClean="0">
                <a:latin typeface="Georgia" pitchFamily="18" charset="0"/>
              </a:rPr>
              <a:t>-   </a:t>
            </a:r>
            <a:r>
              <a:rPr lang="en-US" sz="2400" dirty="0">
                <a:latin typeface="Georgia" pitchFamily="18" charset="0"/>
              </a:rPr>
              <a:t>T</a:t>
            </a:r>
            <a:r>
              <a:rPr lang="en-US" sz="2400" dirty="0" smtClean="0">
                <a:latin typeface="Georgia" pitchFamily="18" charset="0"/>
              </a:rPr>
              <a:t>ry to leverage current research to seed the next project.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096000" y="1501"/>
            <a:ext cx="304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Results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334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pportunity104October2008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Opportunity104October2008</Template>
  <TotalTime>12685</TotalTime>
  <Words>1196</Words>
  <Application>Microsoft Office PowerPoint</Application>
  <PresentationFormat>On-screen Show (4:3)</PresentationFormat>
  <Paragraphs>164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Georgia</vt:lpstr>
      <vt:lpstr>Times New Roman</vt:lpstr>
      <vt:lpstr>Wingdings</vt:lpstr>
      <vt:lpstr>Opportunity104October2008</vt:lpstr>
      <vt:lpstr>Custom Design</vt:lpstr>
      <vt:lpstr>1_Custom Design</vt:lpstr>
      <vt:lpstr> Christopher B. Barrett STAARS Program and GSA Workshop Charles H. Dyson School, Cornell University September 25,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CALS</dc:creator>
  <cp:lastModifiedBy>Barrett, Chris</cp:lastModifiedBy>
  <cp:revision>694</cp:revision>
  <cp:lastPrinted>2012-10-16T03:05:11Z</cp:lastPrinted>
  <dcterms:created xsi:type="dcterms:W3CDTF">2010-06-02T17:17:22Z</dcterms:created>
  <dcterms:modified xsi:type="dcterms:W3CDTF">2019-09-25T13:53:32Z</dcterms:modified>
</cp:coreProperties>
</file>